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351" r:id="rId6"/>
    <p:sldId id="352" r:id="rId7"/>
    <p:sldId id="354" r:id="rId8"/>
    <p:sldId id="348" r:id="rId9"/>
    <p:sldId id="355" r:id="rId10"/>
    <p:sldId id="349" r:id="rId11"/>
    <p:sldId id="353" r:id="rId12"/>
    <p:sldId id="344" r:id="rId13"/>
    <p:sldId id="345" r:id="rId14"/>
    <p:sldId id="350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46"/>
  </p:normalViewPr>
  <p:slideViewPr>
    <p:cSldViewPr snapToGrid="0" snapToObjects="1" showGuides="1">
      <p:cViewPr>
        <p:scale>
          <a:sx n="100" d="100"/>
          <a:sy n="100" d="100"/>
        </p:scale>
        <p:origin x="990" y="2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447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471962007459095E-2"/>
          <c:y val="3.0214952412716371E-2"/>
          <c:w val="0.87253123169901869"/>
          <c:h val="0.6807567562341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Muestra 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8</c:v>
                </c:pt>
                <c:pt idx="2">
                  <c:v>28</c:v>
                </c:pt>
                <c:pt idx="3">
                  <c:v>12</c:v>
                </c:pt>
                <c:pt idx="4">
                  <c:v>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00E-DB4A-B198-3A8A8892F1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Muestra 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22</c:v>
                </c:pt>
                <c:pt idx="2">
                  <c:v>12</c:v>
                </c:pt>
                <c:pt idx="3">
                  <c:v>21</c:v>
                </c:pt>
                <c:pt idx="4">
                  <c:v>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00E-DB4A-B198-3A8A8892F1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Muestra 3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20</c:v>
                </c:pt>
                <c:pt idx="2">
                  <c:v>16</c:v>
                </c:pt>
                <c:pt idx="3">
                  <c:v>12</c:v>
                </c:pt>
                <c:pt idx="4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00E-DB4A-B198-3A8A8892F1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Muestra 4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30</c:v>
                </c:pt>
                <c:pt idx="1">
                  <c:v>22</c:v>
                </c:pt>
                <c:pt idx="2">
                  <c:v>26</c:v>
                </c:pt>
                <c:pt idx="3">
                  <c:v>21</c:v>
                </c:pt>
                <c:pt idx="4">
                  <c:v>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00E-DB4A-B198-3A8A8892F1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904911"/>
        <c:axId val="1700770048"/>
      </c:scatterChart>
      <c:valAx>
        <c:axId val="1983904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s-ES"/>
          </a:p>
        </c:txPr>
        <c:crossAx val="1700770048"/>
        <c:crosses val="autoZero"/>
        <c:crossBetween val="midCat"/>
      </c:valAx>
      <c:valAx>
        <c:axId val="170077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s-ES"/>
          </a:p>
        </c:txPr>
        <c:crossAx val="1983904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.30423669940986375"/>
          <c:y val="0.87906691221608346"/>
          <c:w val="0.42871974336541263"/>
          <c:h val="4.99085956796836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97" b="0" i="0" u="none" strike="noStrike" kern="1200" baseline="0" noProof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027913516230527E-2"/>
          <c:y val="5.1599845253244341E-2"/>
          <c:w val="0.91006513074754547"/>
          <c:h val="0.66141712948864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Muestra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97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Química 1</c:v>
                </c:pt>
                <c:pt idx="1">
                  <c:v>Química 2</c:v>
                </c:pt>
                <c:pt idx="2">
                  <c:v>Química 3</c:v>
                </c:pt>
                <c:pt idx="3">
                  <c:v>Química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3-544B-8DBA-F4EB1C07D6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Muestra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97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Química 1</c:v>
                </c:pt>
                <c:pt idx="1">
                  <c:v>Química 2</c:v>
                </c:pt>
                <c:pt idx="2">
                  <c:v>Química 3</c:v>
                </c:pt>
                <c:pt idx="3">
                  <c:v>Química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3-544B-8DBA-F4EB1C07D6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Muestra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97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Química 1</c:v>
                </c:pt>
                <c:pt idx="1">
                  <c:v>Química 2</c:v>
                </c:pt>
                <c:pt idx="2">
                  <c:v>Química 3</c:v>
                </c:pt>
                <c:pt idx="3">
                  <c:v>Química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33-544B-8DBA-F4EB1C07D68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Muestra 4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97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Química 1</c:v>
                </c:pt>
                <c:pt idx="1">
                  <c:v>Química 2</c:v>
                </c:pt>
                <c:pt idx="2">
                  <c:v>Química 3</c:v>
                </c:pt>
                <c:pt idx="3">
                  <c:v>Química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3.2</c:v>
                </c:pt>
                <c:pt idx="1">
                  <c:v>2.2000000000000002</c:v>
                </c:pt>
                <c:pt idx="2">
                  <c:v>4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33-544B-8DBA-F4EB1C07D6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2013931760"/>
        <c:axId val="1657974847"/>
      </c:barChart>
      <c:catAx>
        <c:axId val="201393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s-ES"/>
          </a:p>
        </c:txPr>
        <c:crossAx val="1657974847"/>
        <c:crosses val="autoZero"/>
        <c:auto val="1"/>
        <c:lblAlgn val="ctr"/>
        <c:lblOffset val="100"/>
        <c:noMultiLvlLbl val="0"/>
      </c:catAx>
      <c:valAx>
        <c:axId val="16579748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s-ES"/>
          </a:p>
        </c:txPr>
        <c:crossAx val="201393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19458373936323"/>
          <c:y val="0.87773862521328483"/>
          <c:w val="0.36525731031588532"/>
          <c:h val="4.99085956796836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3B3-FA4E-88E5-257D24EB3FC7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B3-FA4E-88E5-257D24EB3FC7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3B3-FA4E-88E5-257D24EB3FC7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B3-FA4E-88E5-257D24EB3FC7}"/>
              </c:ext>
            </c:extLst>
          </c:dPt>
          <c:dLbls>
            <c:dLbl>
              <c:idx val="0"/>
              <c:layout>
                <c:manualLayout>
                  <c:x val="0.11876567512394276"/>
                  <c:y val="-6.1085593467483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B3-FA4E-88E5-257D24EB3FC7}"/>
                </c:ext>
              </c:extLst>
            </c:dLbl>
            <c:dLbl>
              <c:idx val="1"/>
              <c:layout>
                <c:manualLayout>
                  <c:x val="0.150637941090697"/>
                  <c:y val="2.1476377952755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B3-FA4E-88E5-257D24EB3FC7}"/>
                </c:ext>
              </c:extLst>
            </c:dLbl>
            <c:dLbl>
              <c:idx val="2"/>
              <c:layout>
                <c:manualLayout>
                  <c:x val="-8.4948062613351596E-2"/>
                  <c:y val="-4.88572108293286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B3-FA4E-88E5-257D24EB3FC7}"/>
                </c:ext>
              </c:extLst>
            </c:dLbl>
            <c:dLbl>
              <c:idx val="3"/>
              <c:layout>
                <c:manualLayout>
                  <c:x val="-0.10453920220082531"/>
                  <c:y val="-4.29530201342281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B3-FA4E-88E5-257D24EB3F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0.6</c:v>
                </c:pt>
                <c:pt idx="2">
                  <c:v>0.15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B3-FA4E-88E5-257D24EB3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50-5A4E-A796-0C14E9859C2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950-5A4E-A796-0C14E9859C2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50-5A4E-A796-0C14E9859C2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950-5A4E-A796-0C14E9859C2D}"/>
              </c:ext>
            </c:extLst>
          </c:dPt>
          <c:dLbls>
            <c:dLbl>
              <c:idx val="0"/>
              <c:layout>
                <c:manualLayout>
                  <c:x val="4.1912246234446532E-2"/>
                  <c:y val="-3.31950207468879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50-5A4E-A796-0C14E9859C2D}"/>
                </c:ext>
              </c:extLst>
            </c:dLbl>
            <c:dLbl>
              <c:idx val="1"/>
              <c:layout>
                <c:manualLayout>
                  <c:x val="0.12835625409299278"/>
                  <c:y val="-4.3153526970954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50-5A4E-A796-0C14E9859C2D}"/>
                </c:ext>
              </c:extLst>
            </c:dLbl>
            <c:dLbl>
              <c:idx val="2"/>
              <c:layout>
                <c:manualLayout>
                  <c:x val="-2.619515389652919E-2"/>
                  <c:y val="5.31120331950207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50-5A4E-A796-0C14E9859C2D}"/>
                </c:ext>
              </c:extLst>
            </c:dLbl>
            <c:dLbl>
              <c:idx val="3"/>
              <c:layout>
                <c:manualLayout>
                  <c:x val="-6.2868369351669937E-2"/>
                  <c:y val="1.521420875315252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50-5A4E-A796-0C14E9859C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Química 1</c:v>
                </c:pt>
                <c:pt idx="1">
                  <c:v>Química 2</c:v>
                </c:pt>
                <c:pt idx="2">
                  <c:v>Química 3</c:v>
                </c:pt>
                <c:pt idx="3">
                  <c:v>Química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0.28999999999999998</c:v>
                </c:pt>
                <c:pt idx="1">
                  <c:v>0.27</c:v>
                </c:pt>
                <c:pt idx="2">
                  <c:v>0.2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0-5A4E-A796-0C14E9859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619463824389333E-2"/>
          <c:y val="0.84622315156663508"/>
          <c:w val="0.89999989686947279"/>
          <c:h val="6.74697944914561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97" b="0" i="0" u="none" strike="noStrike" kern="1200" baseline="0" noProof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46296296296297"/>
          <c:y val="0.13657407407407407"/>
          <c:w val="0.71759259259259256"/>
          <c:h val="0.717592592592592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43-054F-A213-CF1221E83338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043-054F-A213-CF1221E83338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43-054F-A213-CF1221E83338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043-054F-A213-CF1221E83338}"/>
              </c:ext>
            </c:extLst>
          </c:dPt>
          <c:dLbls>
            <c:dLbl>
              <c:idx val="0"/>
              <c:layout>
                <c:manualLayout>
                  <c:x val="8.7962962962962965E-2"/>
                  <c:y val="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43-054F-A213-CF1221E83338}"/>
                </c:ext>
              </c:extLst>
            </c:dLbl>
            <c:dLbl>
              <c:idx val="1"/>
              <c:layout>
                <c:manualLayout>
                  <c:x val="-6.0185185185185182E-2"/>
                  <c:y val="8.33333333333333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43-054F-A213-CF1221E83338}"/>
                </c:ext>
              </c:extLst>
            </c:dLbl>
            <c:dLbl>
              <c:idx val="2"/>
              <c:layout>
                <c:manualLayout>
                  <c:x val="-8.7094998541848934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43-054F-A213-CF1221E83338}"/>
                </c:ext>
              </c:extLst>
            </c:dLbl>
            <c:dLbl>
              <c:idx val="3"/>
              <c:layout>
                <c:manualLayout>
                  <c:x val="-0.11574074074074074"/>
                  <c:y val="-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43-054F-A213-CF1221E833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 noProof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0.1</c:v>
                </c:pt>
                <c:pt idx="2">
                  <c:v>0.1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43-054F-A213-CF1221E83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0.33817</cdr:x>
      <cdr:y>0.27359</cdr:y>
    </cdr:from>
    <cdr:to>
      <cdr:x>0.671</cdr:x>
      <cdr:y>0.5372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639513" y="1046727"/>
          <a:ext cx="1613648" cy="10085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s-ES" sz="4800" noProof="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rPr>
            <a:t>ADN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911EB0-58A8-4C60-8627-2A2D7F9D0FC6}" type="datetime1">
              <a:rPr lang="es-ES" smtClean="0"/>
              <a:t>12/01/2025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EC84C6-BC54-4DB8-87AD-5F1E747F4FFF}" type="datetime1">
              <a:rPr lang="es-ES" noProof="0" smtClean="0"/>
              <a:t>12/01/2025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405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2828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91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8567-7F2F-0F5A-1D5C-E9B0E711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479B5F5-562A-5B6E-BCAB-B56496131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39B7D3F-18F9-800A-08A0-245EC1427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BDDAA6-08BD-93B7-A1F9-66FCD6967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5123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537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8108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550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47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Marcador de conteni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subtítulo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editar el estilo del texto patrón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es-ES" noProof="0"/>
              <a:t>Hacer clic para editar el estilo del título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1" name="Marcador de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s-ES" noProof="0">
              <a:solidFill>
                <a:schemeClr val="bg1"/>
              </a:solidFill>
            </a:endParaRPr>
          </a:p>
          <a:p>
            <a:pPr rtl="0"/>
            <a:endParaRPr lang="es-ES" noProof="0">
              <a:solidFill>
                <a:schemeClr val="bg1"/>
              </a:solidFill>
            </a:endParaRPr>
          </a:p>
          <a:p>
            <a:pPr rtl="0"/>
            <a:endParaRPr lang="es-ES" noProof="0">
              <a:solidFill>
                <a:schemeClr val="bg1"/>
              </a:solidFill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9" name="Marcador de número de diapositiva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5" name="Marcador de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ie de página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8" name="Marcador de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0" name="Marcador de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1" name="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42" name="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44" name="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8" name="Marcador de conteni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s-ES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Haga clic aquí para insertar una imagen o un gráfico</a:t>
            </a:r>
            <a:endParaRPr lang="es-ES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3" name="Marcador de conteni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</p:txBody>
      </p:sp>
      <p:sp>
        <p:nvSpPr>
          <p:cNvPr id="24" name="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9" name="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s-ES" noProof="0"/>
              <a:t>Hallazgos científicos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Proyecto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ESP-32 </a:t>
            </a:r>
            <a:r>
              <a:rPr lang="es-ES" dirty="0" err="1"/>
              <a:t>LoRa</a:t>
            </a:r>
            <a:r>
              <a:rPr lang="es-ES" dirty="0"/>
              <a:t> V2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s-ES" dirty="0"/>
              <a:t>Saúl Rodríguez Naranjo</a:t>
            </a:r>
          </a:p>
          <a:p>
            <a:pPr rtl="0"/>
            <a:r>
              <a:rPr lang="es-ES" dirty="0"/>
              <a:t>Juan Alberto Domínguez Vázquez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Financiación para próximas investigaciones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DE54752B-AA4A-2858-E49D-001BBB4BE89E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2983014451"/>
              </p:ext>
            </p:extLst>
          </p:nvPr>
        </p:nvGraphicFramePr>
        <p:xfrm>
          <a:off x="1493838" y="2057400"/>
          <a:ext cx="6430962" cy="3352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727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2060293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1824942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552765">
                <a:tc>
                  <a:txBody>
                    <a:bodyPr/>
                    <a:lstStyle/>
                    <a:p>
                      <a:pPr algn="ctr" rtl="0"/>
                      <a:endParaRPr lang="es-ES" sz="1600" dirty="0"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Gobierno</a:t>
                      </a:r>
                      <a:endParaRPr lang="es-ES" sz="1600" dirty="0"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Privada</a:t>
                      </a:r>
                      <a:endParaRPr lang="es-ES" sz="1600" dirty="0"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Mutaciones celulares</a:t>
                      </a:r>
                      <a:endParaRPr lang="es-ES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40 000</a:t>
                      </a:r>
                      <a:endParaRPr lang="es-ES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Terapia génica</a:t>
                      </a:r>
                      <a:endParaRPr lang="es-ES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50 000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400 000</a:t>
                      </a:r>
                      <a:endParaRPr lang="es-ES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Tratamiento farmacológico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500 000</a:t>
                      </a:r>
                      <a:endParaRPr lang="es-ES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4 000 000</a:t>
                      </a:r>
                      <a:endParaRPr lang="es-ES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TOTAL</a:t>
                      </a:r>
                      <a:endParaRPr lang="es-ES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555 000</a:t>
                      </a:r>
                      <a:endParaRPr lang="es-ES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4 440 000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97070"/>
                  </a:ext>
                </a:extLst>
              </a:tr>
            </a:tbl>
          </a:graphicData>
        </a:graphic>
      </p:graphicFrame>
      <p:pic>
        <p:nvPicPr>
          <p:cNvPr id="6" name="Marcador de posición de imagen 5" descr="Líquido que cae del embudo a los recipientes de vidrio">
            <a:extLst>
              <a:ext uri="{FF2B5EF4-FFF2-40B4-BE49-F238E27FC236}">
                <a16:creationId xmlns:a16="http://schemas.microsoft.com/office/drawing/2014/main" id="{97D71695-157C-EEBE-121C-B6B6F429087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 flipH="1">
            <a:off x="8324850" y="2055812"/>
            <a:ext cx="2373313" cy="3353751"/>
          </a:xfr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Hallazgos científicos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10</a:t>
            </a:fld>
            <a:endParaRPr lang="es-E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 err="1"/>
              <a:t>Mirjam</a:t>
            </a:r>
            <a:r>
              <a:rPr lang="es-ES" dirty="0"/>
              <a:t> Nilsson​</a:t>
            </a:r>
          </a:p>
          <a:p>
            <a:pPr rtl="0"/>
            <a:r>
              <a:rPr lang="es-ES" dirty="0"/>
              <a:t>206-555-0146</a:t>
            </a:r>
          </a:p>
          <a:p>
            <a:pPr rtl="0"/>
            <a:r>
              <a:rPr lang="es-ES" dirty="0"/>
              <a:t>mirjam@contoso.com</a:t>
            </a:r>
          </a:p>
          <a:p>
            <a:pPr rtl="0"/>
            <a:r>
              <a:rPr lang="es-ES" dirty="0"/>
              <a:t>www.contoso.com</a:t>
            </a:r>
          </a:p>
          <a:p>
            <a:pPr rtl="0"/>
            <a:endParaRPr lang="es-ES" dirty="0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Hallazgos científicos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Índice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962275"/>
            <a:ext cx="6888665" cy="2897493"/>
          </a:xfrm>
        </p:spPr>
        <p:txBody>
          <a:bodyPr rtlCol="0"/>
          <a:lstStyle/>
          <a:p>
            <a:pPr rtl="0"/>
            <a:r>
              <a:rPr lang="es-ES" dirty="0"/>
              <a:t>Introducción</a:t>
            </a:r>
          </a:p>
          <a:p>
            <a:pPr rtl="0"/>
            <a:r>
              <a:rPr lang="es-ES" dirty="0"/>
              <a:t>Desarrollo código Arduino y medición de sensores</a:t>
            </a:r>
          </a:p>
          <a:p>
            <a:pPr rtl="0"/>
            <a:r>
              <a:rPr lang="es-ES" dirty="0" err="1"/>
              <a:t>Backend</a:t>
            </a:r>
            <a:r>
              <a:rPr lang="es-ES" dirty="0"/>
              <a:t>, </a:t>
            </a:r>
            <a:r>
              <a:rPr lang="es-ES" dirty="0" err="1"/>
              <a:t>Frontend</a:t>
            </a:r>
            <a:r>
              <a:rPr lang="es-ES" dirty="0"/>
              <a:t> Java y despliegue en servidor </a:t>
            </a:r>
            <a:r>
              <a:rPr lang="es-ES" dirty="0" err="1"/>
              <a:t>cloud</a:t>
            </a:r>
            <a:endParaRPr lang="es-ES" dirty="0"/>
          </a:p>
          <a:p>
            <a:pPr rtl="0"/>
            <a:r>
              <a:rPr lang="es-ES" dirty="0"/>
              <a:t>Conclusiones</a:t>
            </a:r>
          </a:p>
          <a:p>
            <a:pPr rtl="0"/>
            <a:endParaRPr lang="es-ES" dirty="0"/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Inteligencia Ambiental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Introducción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375028"/>
            <a:ext cx="8845828" cy="1721355"/>
          </a:xfrm>
        </p:spPr>
        <p:txBody>
          <a:bodyPr rtlCol="0"/>
          <a:lstStyle/>
          <a:p>
            <a:pPr algn="just" rtl="0"/>
            <a:r>
              <a:rPr lang="es-ES" sz="1400"/>
              <a:t>Para el proyecto se ha decidido diseñar y desarrollar una arquitectura cliente-servidor entre la placa con el ESP-32 incrustado y un servidor en el cloud. Si entramos en más detalle, por un lado, se ha creado un programa en Arduino encargado de inicializar, configurar y recoger los valores medidos por un sensor de partículas Honeywell y un sensor GPS.</a:t>
            </a:r>
          </a:p>
          <a:p>
            <a:pPr algn="just" rtl="0"/>
            <a:r>
              <a:rPr lang="es-ES" sz="1400"/>
              <a:t>Por otro lado, un proyecto en Java, desplegado en el servidor, será el encargado de recoger dichos datos de los sensores para mostrarlos en una página web en tiempo real.</a:t>
            </a:r>
          </a:p>
          <a:p>
            <a:pPr algn="just" rtl="0"/>
            <a:endParaRPr lang="es-ES"/>
          </a:p>
          <a:p>
            <a:pPr algn="just" rtl="0"/>
            <a:endParaRPr lang="es-ES" dirty="0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09530" y="3434613"/>
            <a:ext cx="2522391" cy="1721355"/>
          </a:xfrm>
        </p:spPr>
        <p:txBody>
          <a:bodyPr rtlCol="0"/>
          <a:lstStyle/>
          <a:p>
            <a:pPr rtl="0"/>
            <a:r>
              <a:rPr lang="es-ES"/>
              <a:t>ESP-32 </a:t>
            </a:r>
          </a:p>
          <a:p>
            <a:pPr rtl="0"/>
            <a:r>
              <a:rPr lang="es-ES"/>
              <a:t>+</a:t>
            </a:r>
          </a:p>
          <a:p>
            <a:pPr rtl="0"/>
            <a:r>
              <a:rPr lang="es-ES"/>
              <a:t>Sensores</a:t>
            </a:r>
            <a:endParaRPr lang="es-ES" dirty="0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38875" y="3434613"/>
            <a:ext cx="2587137" cy="1721355"/>
          </a:xfrm>
        </p:spPr>
        <p:txBody>
          <a:bodyPr rtlCol="0"/>
          <a:lstStyle/>
          <a:p>
            <a:pPr rtl="0"/>
            <a:r>
              <a:rPr lang="es-ES"/>
              <a:t>Servidor en el</a:t>
            </a:r>
          </a:p>
          <a:p>
            <a:pPr rtl="0"/>
            <a:r>
              <a:rPr lang="es-ES"/>
              <a:t>Cloud</a:t>
            </a:r>
            <a:endParaRPr lang="es-ES" dirty="0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429000"/>
            <a:ext cx="2587137" cy="1721355"/>
          </a:xfrm>
        </p:spPr>
        <p:txBody>
          <a:bodyPr rtlCol="0"/>
          <a:lstStyle/>
          <a:p>
            <a:pPr rtl="0"/>
            <a:r>
              <a:rPr lang="es-ES"/>
              <a:t>Proyecto Java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Inteligencia Ambiental</a:t>
            </a:r>
            <a:endParaRPr lang="es-ES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C2772BD-26CE-5FE8-E5D2-2F470949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E1DFF2B-C956-87C5-83B5-38D84EBDD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Inteligencia Ambiental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4BBE92D-B7DD-401F-3E48-A48EDE3415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s-ES" noProof="0" smtClean="0"/>
              <a:pPr rtl="0">
                <a:spcAft>
                  <a:spcPts val="600"/>
                </a:spcAft>
              </a:pPr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3031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05" y="304739"/>
            <a:ext cx="4978545" cy="2616883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B98C1CF6-F09A-AC10-CE53-840EBA3D4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anchor="ctr">
            <a:normAutofit/>
          </a:bodyPr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364" y="6383461"/>
            <a:ext cx="4114800" cy="365125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30" name="Imagen 29" descr="Texto&#10;&#10;Descripción generada automáticamente">
            <a:extLst>
              <a:ext uri="{FF2B5EF4-FFF2-40B4-BE49-F238E27FC236}">
                <a16:creationId xmlns:a16="http://schemas.microsoft.com/office/drawing/2014/main" id="{83D5724C-FBC6-5FCA-2A68-1E98EDAA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4474"/>
            <a:ext cx="5883002" cy="3964458"/>
          </a:xfrm>
          <a:prstGeom prst="rect">
            <a:avLst/>
          </a:prstGeom>
          <a:noFill/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B37213FF-D45B-FFCD-6C3E-ED7922B41E1F}"/>
              </a:ext>
            </a:extLst>
          </p:cNvPr>
          <p:cNvSpPr txBox="1"/>
          <p:nvPr/>
        </p:nvSpPr>
        <p:spPr>
          <a:xfrm>
            <a:off x="167364" y="3164681"/>
            <a:ext cx="54452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Para comenzar, se definen las librerías necesarias para el correcto funcionamiento del programa.</a:t>
            </a:r>
          </a:p>
          <a:p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dirty="0">
                <a:solidFill>
                  <a:schemeClr val="bg1"/>
                </a:solidFill>
              </a:rPr>
              <a:t>También, se configuran los pines de control del multiplexor necesarios para su conexionado con el ESP-32 según el esquema aportado en clases, así como los pines que activan los sensores.</a:t>
            </a:r>
          </a:p>
          <a:p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dirty="0">
                <a:solidFill>
                  <a:schemeClr val="bg1"/>
                </a:solidFill>
              </a:rPr>
              <a:t>Por último, se configura la pantalla del ESP-32, se crea un objeto </a:t>
            </a:r>
            <a:r>
              <a:rPr lang="es-ES" sz="1600" dirty="0" err="1">
                <a:solidFill>
                  <a:schemeClr val="bg1"/>
                </a:solidFill>
              </a:rPr>
              <a:t>display</a:t>
            </a:r>
            <a:r>
              <a:rPr lang="es-ES" sz="1600" dirty="0">
                <a:solidFill>
                  <a:schemeClr val="bg1"/>
                </a:solidFill>
              </a:rPr>
              <a:t> para manejarla mediante I2C y crear un objeto </a:t>
            </a:r>
            <a:r>
              <a:rPr lang="es-ES" sz="1600" dirty="0" err="1">
                <a:solidFill>
                  <a:schemeClr val="bg1"/>
                </a:solidFill>
              </a:rPr>
              <a:t>ui</a:t>
            </a:r>
            <a:r>
              <a:rPr lang="es-ES" sz="1600" dirty="0">
                <a:solidFill>
                  <a:schemeClr val="bg1"/>
                </a:solidFill>
              </a:rPr>
              <a:t> para administrar la interfaz de usuario que se mostrará en la pantalla.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F6549-AEB9-015E-FE5D-8307620FD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8E2C8-086A-F7B2-2222-677FD94F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05" y="304739"/>
            <a:ext cx="4978545" cy="2616883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Desarrollo código Arduino y medición de sensores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8D76AD3C-333D-6B62-EE7F-040D6F075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05" y="3257551"/>
            <a:ext cx="4437223" cy="2817004"/>
          </a:xfrm>
        </p:spPr>
        <p:txBody>
          <a:bodyPr anchor="ctr">
            <a:normAutofit/>
          </a:bodyPr>
          <a:lstStyle/>
          <a:p>
            <a:r>
              <a:rPr lang="es-ES" dirty="0"/>
              <a:t>Al principio, definimos los parámetros para la conexión </a:t>
            </a:r>
            <a:r>
              <a:rPr lang="es-ES" dirty="0" err="1"/>
              <a:t>WiFi</a:t>
            </a:r>
            <a:r>
              <a:rPr lang="es-ES" dirty="0"/>
              <a:t>, así como la URL en la que esta escuchando el proyecto Java para enviar los datos.</a:t>
            </a:r>
          </a:p>
          <a:p>
            <a:pPr algn="just"/>
            <a:r>
              <a:rPr lang="es-ES" dirty="0"/>
              <a:t>Las siguientes 3 líneas configuramos las variables para realizar una petición http a un servidor NTP para obtener la fecha y hora actual, necesaria para las peticiones http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A8F330-0E69-7FF9-AEEE-88FC22ED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364" y="6383461"/>
            <a:ext cx="4114800" cy="365125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Inteligencia Ambiental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325FAED-80A8-7D62-CD59-A094FDF1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fld id="{FE024F78-56A6-7740-B68D-8D4D026EDF3F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2A0E3041-4200-1D9A-81BC-F55B670B6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1188"/>
            <a:ext cx="6088381" cy="29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 descr="Gráfico de líneas">
            <a:extLst>
              <a:ext uri="{FF2B5EF4-FFF2-40B4-BE49-F238E27FC236}">
                <a16:creationId xmlns:a16="http://schemas.microsoft.com/office/drawing/2014/main" id="{6EF5FA41-5E83-C956-88EC-E708C9C47D7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3607167189"/>
              </p:ext>
            </p:extLst>
          </p:nvPr>
        </p:nvGraphicFramePr>
        <p:xfrm>
          <a:off x="849313" y="1682750"/>
          <a:ext cx="10493375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ítulo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Efectos de la exposición a la radiación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Hallazgos científicos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8" descr="Gráfico de barras">
            <a:extLst>
              <a:ext uri="{FF2B5EF4-FFF2-40B4-BE49-F238E27FC236}">
                <a16:creationId xmlns:a16="http://schemas.microsoft.com/office/drawing/2014/main" id="{1620C48A-19EE-1F0D-94AD-BCDBB974319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1199399060"/>
              </p:ext>
            </p:extLst>
          </p:nvPr>
        </p:nvGraphicFramePr>
        <p:xfrm>
          <a:off x="849313" y="1684338"/>
          <a:ext cx="105156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Efectos de la exposición química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Hallazgos científicos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Impacto en los componentes de la célula</a:t>
            </a:r>
          </a:p>
        </p:txBody>
      </p:sp>
      <p:graphicFrame>
        <p:nvGraphicFramePr>
          <p:cNvPr id="13" name="Marcador de contenido 12" descr="Gráfico circular">
            <a:extLst>
              <a:ext uri="{FF2B5EF4-FFF2-40B4-BE49-F238E27FC236}">
                <a16:creationId xmlns:a16="http://schemas.microsoft.com/office/drawing/2014/main" id="{8011876D-CAF0-A4BF-610A-0E0D92F97A2F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277785993"/>
              </p:ext>
            </p:extLst>
          </p:nvPr>
        </p:nvGraphicFramePr>
        <p:xfrm>
          <a:off x="838200" y="2235200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Cuadro de texto 14">
            <a:extLst>
              <a:ext uri="{FF2B5EF4-FFF2-40B4-BE49-F238E27FC236}">
                <a16:creationId xmlns:a16="http://schemas.microsoft.com/office/drawing/2014/main" id="{9D43317E-04AE-8A42-2E1E-78558C94894B}"/>
              </a:ext>
            </a:extLst>
          </p:cNvPr>
          <p:cNvSpPr txBox="1"/>
          <p:nvPr/>
        </p:nvSpPr>
        <p:spPr>
          <a:xfrm>
            <a:off x="1775012" y="3429000"/>
            <a:ext cx="83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ARN</a:t>
            </a:r>
          </a:p>
        </p:txBody>
      </p:sp>
      <p:graphicFrame>
        <p:nvGraphicFramePr>
          <p:cNvPr id="7" name="Marcador de contenido 6" descr="Gráfico circular">
            <a:extLst>
              <a:ext uri="{FF2B5EF4-FFF2-40B4-BE49-F238E27FC236}">
                <a16:creationId xmlns:a16="http://schemas.microsoft.com/office/drawing/2014/main" id="{D3E2117A-C55B-18A7-23E9-67CAA3D4165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701110873"/>
              </p:ext>
            </p:extLst>
          </p:nvPr>
        </p:nvGraphicFramePr>
        <p:xfrm>
          <a:off x="3649663" y="1743075"/>
          <a:ext cx="4848225" cy="383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Marcador de contenido 15" descr="Gráfico circular">
            <a:extLst>
              <a:ext uri="{FF2B5EF4-FFF2-40B4-BE49-F238E27FC236}">
                <a16:creationId xmlns:a16="http://schemas.microsoft.com/office/drawing/2014/main" id="{A2160708-EA0B-E785-CFFE-07004D5BEF9C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998312993"/>
              </p:ext>
            </p:extLst>
          </p:nvPr>
        </p:nvGraphicFramePr>
        <p:xfrm>
          <a:off x="8553450" y="2235200"/>
          <a:ext cx="2743200" cy="2735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Cuadro de texto 16">
            <a:extLst>
              <a:ext uri="{FF2B5EF4-FFF2-40B4-BE49-F238E27FC236}">
                <a16:creationId xmlns:a16="http://schemas.microsoft.com/office/drawing/2014/main" id="{DD66CB57-F1E3-AEE5-6295-CFD0A1778CB2}"/>
              </a:ext>
            </a:extLst>
          </p:cNvPr>
          <p:cNvSpPr txBox="1"/>
          <p:nvPr/>
        </p:nvSpPr>
        <p:spPr>
          <a:xfrm>
            <a:off x="9009529" y="3414197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Mitochondria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es-ES"/>
              <a:t>La mutación celular causada por diferentes sustancias químicas afecta a cada parte de la célula de forma diferente. Aquí se presenta el porcentaje de cambio de cada tipo de célula, desglosado por producto químico.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Hallazgos científicos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ES" smtClean="0"/>
              <a:pPr rtl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15_TF11936837_Win32" id="{ECDDF23F-CEED-4FB4-AC93-DDEEB8187E9E}" vid="{8E9F05A9-AFD7-4B7D-9429-8F623339403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conclusiones científicas</Template>
  <TotalTime>384</TotalTime>
  <Words>457</Words>
  <Application>Microsoft Office PowerPoint</Application>
  <PresentationFormat>Panorámica</PresentationFormat>
  <Paragraphs>97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Arial Nova</vt:lpstr>
      <vt:lpstr>Biome</vt:lpstr>
      <vt:lpstr>Biome Light</vt:lpstr>
      <vt:lpstr>Calibri</vt:lpstr>
      <vt:lpstr>Segoe UI</vt:lpstr>
      <vt:lpstr>Tema de Office</vt:lpstr>
      <vt:lpstr>Proyecto</vt:lpstr>
      <vt:lpstr>Índice</vt:lpstr>
      <vt:lpstr>Introducción</vt:lpstr>
      <vt:lpstr>Desarrollo código Arduino y medición de sensores</vt:lpstr>
      <vt:lpstr>Desarrollo código Arduino y medición de sensores</vt:lpstr>
      <vt:lpstr>Desarrollo código Arduino y medición de sensores</vt:lpstr>
      <vt:lpstr>Efectos de la exposición a la radiación</vt:lpstr>
      <vt:lpstr>Efectos de la exposición química</vt:lpstr>
      <vt:lpstr>Impacto en los componentes de la célula</vt:lpstr>
      <vt:lpstr>Financiación para próximas investigaciones</vt:lpstr>
      <vt:lpstr>Gracias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Juanalberto Dominguez Vazquez</dc:creator>
  <cp:lastModifiedBy>Juanalberto Dominguez Vazquez</cp:lastModifiedBy>
  <cp:revision>7</cp:revision>
  <dcterms:created xsi:type="dcterms:W3CDTF">2025-01-12T16:37:40Z</dcterms:created>
  <dcterms:modified xsi:type="dcterms:W3CDTF">2025-01-12T23:02:08Z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